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image1.png>
</file>

<file path=ppt/media/image10.gif>
</file>

<file path=ppt/media/image2.gif>
</file>

<file path=ppt/media/image3.gif>
</file>

<file path=ppt/media/image4.gif>
</file>

<file path=ppt/media/image5.gif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68f9163df3_2_75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395" cy="4114793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68f9163df3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063" cy="34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b2a118dce2_3_10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1b2a118dce2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b2a118dce2_3_19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g1b2a118dce2_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b6e6fa2501_0_0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1b6e6fa25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b2a118dce2_3_66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1b2a118dce2_3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b2a118dce2_3_75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1b2a118dce2_3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b2a118dce2_3_84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b2a118dce2_3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b6e87bb644_0_1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g1b6e87bb64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68f9163df3_2_103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395" cy="4114793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g168f9163df3_2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063" cy="34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7f4c797887_0_0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17f4c7978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b2a118dce2_2_1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1b2a118dce2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6ce3b92819_0_4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16ce3b9281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b2a118dce2_2_27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1b2a118dce2_2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b2a118dce2_2_37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1b2a118dce2_2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b2a118dce2_3_113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1b2a118dce2_3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68f9163df3_0_44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168f9163df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b2a118dce2_3_0:notes"/>
          <p:cNvSpPr txBox="1">
            <a:spLocks noGrp="1"/>
          </p:cNvSpPr>
          <p:nvPr>
            <p:ph type="body" idx="1"/>
          </p:nvPr>
        </p:nvSpPr>
        <p:spPr>
          <a:xfrm>
            <a:off x="685791" y="4343380"/>
            <a:ext cx="5486400" cy="4114800"/>
          </a:xfrm>
          <a:prstGeom prst="rect">
            <a:avLst/>
          </a:prstGeom>
        </p:spPr>
        <p:txBody>
          <a:bodyPr spcFirstLastPara="1" wrap="square" lIns="81325" tIns="81325" rIns="81325" bIns="81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1b2a118dce2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55808" y="685785"/>
            <a:ext cx="57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586258" y="1448904"/>
            <a:ext cx="6644260" cy="999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72516" y="2643008"/>
            <a:ext cx="5471744" cy="1191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lv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5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390839" y="186782"/>
            <a:ext cx="7035099" cy="777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390839" y="1088297"/>
            <a:ext cx="7035099" cy="3078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17471" y="2997136"/>
            <a:ext cx="6644260" cy="926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17471" y="1976858"/>
            <a:ext cx="6644260" cy="1020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b" anchorCtr="0">
            <a:normAutofit/>
          </a:bodyPr>
          <a:lstStyle>
            <a:lvl1pPr marL="457200" lvl="0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390839" y="186782"/>
            <a:ext cx="7035099" cy="777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390839" y="1088297"/>
            <a:ext cx="3452410" cy="3078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marL="457200" lvl="0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�"/>
              <a:defRPr sz="2200"/>
            </a:lvl1pPr>
            <a:lvl2pPr marL="914400" lvl="1" indent="-3492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Char char="�"/>
              <a:defRPr sz="1900"/>
            </a:lvl2pPr>
            <a:lvl3pPr marL="1371600" lvl="2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3973528" y="1088297"/>
            <a:ext cx="3452410" cy="3078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marL="457200" lvl="0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�"/>
              <a:defRPr sz="2200"/>
            </a:lvl1pPr>
            <a:lvl2pPr marL="914400" lvl="1" indent="-3492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Char char="�"/>
              <a:defRPr sz="1900"/>
            </a:lvl2pPr>
            <a:lvl3pPr marL="1371600" lvl="2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390839" y="186782"/>
            <a:ext cx="7035099" cy="777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90839" y="1044032"/>
            <a:ext cx="3453767" cy="435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4pPr>
            <a:lvl5pPr marL="2286000" lvl="4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5pPr>
            <a:lvl6pPr marL="2743200" lvl="5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6pPr>
            <a:lvl7pPr marL="3200400" lvl="6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7pPr>
            <a:lvl8pPr marL="3657600" lvl="7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8pPr>
            <a:lvl9pPr marL="4114800" lvl="8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390839" y="1479134"/>
            <a:ext cx="3453767" cy="2687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marL="457200" lvl="0" indent="-3492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Char char="�"/>
              <a:defRPr sz="1900"/>
            </a:lvl1pPr>
            <a:lvl2pPr marL="914400" lvl="1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3pPr>
            <a:lvl4pPr marL="1828800" lvl="3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4pPr>
            <a:lvl5pPr marL="2286000" lvl="4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5pPr>
            <a:lvl6pPr marL="2743200" lvl="5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6pPr>
            <a:lvl7pPr marL="3200400" lvl="6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7pPr>
            <a:lvl8pPr marL="3657600" lvl="7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8pPr>
            <a:lvl9pPr marL="4114800" lvl="8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3970814" y="1044032"/>
            <a:ext cx="3455124" cy="435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4pPr>
            <a:lvl5pPr marL="2286000" lvl="4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5pPr>
            <a:lvl6pPr marL="2743200" lvl="5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6pPr>
            <a:lvl7pPr marL="3200400" lvl="6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7pPr>
            <a:lvl8pPr marL="3657600" lvl="7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8pPr>
            <a:lvl9pPr marL="4114800" lvl="8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3970814" y="1479134"/>
            <a:ext cx="3455124" cy="2687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marL="457200" lvl="0" indent="-3492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Char char="�"/>
              <a:defRPr sz="1900"/>
            </a:lvl1pPr>
            <a:lvl2pPr marL="914400" lvl="1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3pPr>
            <a:lvl4pPr marL="1828800" lvl="3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4pPr>
            <a:lvl5pPr marL="2286000" lvl="4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5pPr>
            <a:lvl6pPr marL="2743200" lvl="5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6pPr>
            <a:lvl7pPr marL="3200400" lvl="6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7pPr>
            <a:lvl8pPr marL="3657600" lvl="7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8pPr>
            <a:lvl9pPr marL="4114800" lvl="8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390839" y="186782"/>
            <a:ext cx="7035099" cy="777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390839" y="185702"/>
            <a:ext cx="2571666" cy="790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056142" y="185702"/>
            <a:ext cx="4369795" cy="3980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marL="457200" lvl="0" indent="-38735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Char char="�"/>
              <a:defRPr sz="2500"/>
            </a:lvl1pPr>
            <a:lvl2pPr marL="914400" lvl="1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�"/>
              <a:defRPr sz="2200"/>
            </a:lvl2pPr>
            <a:lvl3pPr marL="1371600" lvl="2" indent="-3492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Char char="�"/>
              <a:defRPr sz="1900"/>
            </a:lvl3pPr>
            <a:lvl4pPr marL="1828800" lvl="3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4pPr>
            <a:lvl5pPr marL="2286000" lvl="4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5pPr>
            <a:lvl6pPr marL="2743200" lvl="5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6pPr>
            <a:lvl7pPr marL="3200400" lvl="6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7pPr>
            <a:lvl8pPr marL="3657600" lvl="7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8pPr>
            <a:lvl9pPr marL="4114800" lvl="8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390839" y="976013"/>
            <a:ext cx="2571666" cy="3190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1532143" y="3264892"/>
            <a:ext cx="4690066" cy="385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1532143" y="416749"/>
            <a:ext cx="4690066" cy="279847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1532143" y="3650331"/>
            <a:ext cx="4690066" cy="54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390839" y="186782"/>
            <a:ext cx="7035099" cy="777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369333" y="-890197"/>
            <a:ext cx="3078111" cy="703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4556737" y="1297207"/>
            <a:ext cx="3979627" cy="17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974048" y="-396427"/>
            <a:ext cx="3979627" cy="5146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90839" y="186782"/>
            <a:ext cx="7035099" cy="777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None/>
              <a:defRPr sz="3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90839" y="1088297"/>
            <a:ext cx="7035099" cy="3078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normAutofit/>
          </a:bodyPr>
          <a:lstStyle>
            <a:lvl1pPr marL="457200" marR="0" lvl="0" indent="-38735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�"/>
              <a:defRPr sz="2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83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�"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92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�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390839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2670732" y="4322958"/>
            <a:ext cx="2475313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5602023" y="4322958"/>
            <a:ext cx="1823915" cy="24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/>
        </p:nvSpPr>
        <p:spPr>
          <a:xfrm>
            <a:off x="477258" y="1061373"/>
            <a:ext cx="8188200" cy="22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200" b="1" i="0" u="none" strike="noStrike" cap="none">
                <a:solidFill>
                  <a:srgbClr val="000000"/>
                </a:solidFill>
              </a:rPr>
              <a:t>게임콘텐츠</a:t>
            </a:r>
            <a:endParaRPr sz="7200" b="1" i="0" u="none" strike="noStrike" cap="none">
              <a:solidFill>
                <a:srgbClr val="000000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200" b="1" i="0" u="none" strike="noStrike" cap="none">
                <a:solidFill>
                  <a:srgbClr val="000000"/>
                </a:solidFill>
              </a:rPr>
              <a:t>캡스톤디자인</a:t>
            </a:r>
            <a:endParaRPr sz="7200" b="1" i="0" u="none" strike="noStrike" cap="none">
              <a:solidFill>
                <a:schemeClr val="dk1"/>
              </a:solidFill>
            </a:endParaRPr>
          </a:p>
        </p:txBody>
      </p:sp>
      <p:grpSp>
        <p:nvGrpSpPr>
          <p:cNvPr id="130" name="Google Shape;130;p25"/>
          <p:cNvGrpSpPr/>
          <p:nvPr/>
        </p:nvGrpSpPr>
        <p:grpSpPr>
          <a:xfrm>
            <a:off x="2872390" y="3862465"/>
            <a:ext cx="3398485" cy="790667"/>
            <a:chOff x="3359914" y="5455176"/>
            <a:chExt cx="3975301" cy="1162574"/>
          </a:xfrm>
        </p:grpSpPr>
        <p:sp>
          <p:nvSpPr>
            <p:cNvPr id="131" name="Google Shape;131;p25"/>
            <p:cNvSpPr txBox="1"/>
            <p:nvPr/>
          </p:nvSpPr>
          <p:spPr>
            <a:xfrm>
              <a:off x="3359915" y="5455176"/>
              <a:ext cx="3975300" cy="40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 b="1" i="0" u="none" strike="noStrike" cap="none">
                  <a:solidFill>
                    <a:srgbClr val="000000"/>
                  </a:solidFill>
                </a:rPr>
                <a:t>어쩔캡디 조</a:t>
              </a:r>
              <a:endParaRPr sz="1900" b="1" i="0" u="none" strike="noStrike" cap="none">
                <a:solidFill>
                  <a:schemeClr val="dk1"/>
                </a:solidFill>
              </a:endParaRPr>
            </a:p>
          </p:txBody>
        </p:sp>
        <p:sp>
          <p:nvSpPr>
            <p:cNvPr id="132" name="Google Shape;132;p25"/>
            <p:cNvSpPr txBox="1"/>
            <p:nvPr/>
          </p:nvSpPr>
          <p:spPr>
            <a:xfrm>
              <a:off x="3359914" y="5830550"/>
              <a:ext cx="3975300" cy="78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 i="0" u="none" strike="noStrike" cap="none">
                  <a:solidFill>
                    <a:srgbClr val="000000"/>
                  </a:solidFill>
                </a:rPr>
                <a:t>안효빈</a:t>
              </a:r>
              <a:endParaRPr sz="1000" i="0" u="none" strike="noStrike" cap="none">
                <a:solidFill>
                  <a:srgbClr val="000000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선재영</a:t>
              </a:r>
              <a:endPara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이은화</a:t>
              </a:r>
              <a:endPara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25"/>
          <p:cNvSpPr txBox="1"/>
          <p:nvPr/>
        </p:nvSpPr>
        <p:spPr>
          <a:xfrm>
            <a:off x="2422386" y="881216"/>
            <a:ext cx="1324200" cy="2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2022년 2학기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5"/>
          <p:cNvSpPr txBox="1"/>
          <p:nvPr/>
        </p:nvSpPr>
        <p:spPr>
          <a:xfrm>
            <a:off x="2050950" y="3451775"/>
            <a:ext cx="5042100" cy="2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dk1"/>
                </a:solidFill>
              </a:rPr>
              <a:t>- </a:t>
            </a:r>
            <a:r>
              <a:rPr lang="ko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Neural State Machine</a:t>
            </a:r>
            <a:r>
              <a:rPr lang="ko" sz="1200" b="1">
                <a:solidFill>
                  <a:schemeClr val="dk1"/>
                </a:solidFill>
              </a:rPr>
              <a:t>을 통한 전투 게임 제작 -</a:t>
            </a:r>
            <a:endParaRPr sz="12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oogle Shape;211;p34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212" name="Google Shape;212;p34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진행 상황 및 결과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213" name="Google Shape;213;p34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3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14" name="Google Shape;214;p34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5" name="Google Shape;215;p34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16" name="Google Shape;216;p34"/>
          <p:cNvSpPr txBox="1"/>
          <p:nvPr/>
        </p:nvSpPr>
        <p:spPr>
          <a:xfrm>
            <a:off x="360525" y="1354625"/>
            <a:ext cx="75870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기술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기존의 모션들을 활용하여, 캐릭터가 아이템을 집는 모션을 구현하였다.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17" name="Google Shape;21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275" y="2399350"/>
            <a:ext cx="5127775" cy="234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35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223" name="Google Shape;223;p35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진행 상황 및 결과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224" name="Google Shape;224;p35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3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25" name="Google Shape;225;p35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6" name="Google Shape;226;p35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27" name="Google Shape;227;p35"/>
          <p:cNvSpPr txBox="1"/>
          <p:nvPr/>
        </p:nvSpPr>
        <p:spPr>
          <a:xfrm>
            <a:off x="360525" y="1354625"/>
            <a:ext cx="75870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기술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NSM을 제공해주는 캐릭터가 아닌, Bone 구조가 다른 캐릭터에도 적용시켜 보았다.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28" name="Google Shape;22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400" y="2399350"/>
            <a:ext cx="4884825" cy="214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36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234" name="Google Shape;234;p36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진행 상황 및 결과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235" name="Google Shape;235;p36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3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36" name="Google Shape;236;p36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7" name="Google Shape;237;p36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38" name="Google Shape;238;p36"/>
          <p:cNvSpPr txBox="1"/>
          <p:nvPr/>
        </p:nvSpPr>
        <p:spPr>
          <a:xfrm>
            <a:off x="360525" y="1354625"/>
            <a:ext cx="75870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기술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이를 게임 캐릭터에 적용시켜 게임 내에서 구현하였다.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39" name="Google Shape;2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793000"/>
            <a:ext cx="3665050" cy="211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325" y="2793000"/>
            <a:ext cx="3665050" cy="21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oogle Shape;245;p37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246" name="Google Shape;246;p37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진행 상황 및 결과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247" name="Google Shape;247;p37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3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48" name="Google Shape;248;p37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9" name="Google Shape;249;p37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50" name="Google Shape;250;p37"/>
          <p:cNvSpPr txBox="1"/>
          <p:nvPr/>
        </p:nvSpPr>
        <p:spPr>
          <a:xfrm>
            <a:off x="360525" y="1354625"/>
            <a:ext cx="7587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게임 - </a:t>
            </a:r>
            <a:r>
              <a:rPr lang="ko" b="1">
                <a:solidFill>
                  <a:schemeClr val="dk1"/>
                </a:solidFill>
              </a:rPr>
              <a:t>맵 디자인, UI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251" name="Google Shape;251;p37"/>
          <p:cNvPicPr preferRelativeResize="0"/>
          <p:nvPr/>
        </p:nvPicPr>
        <p:blipFill rotWithShape="1">
          <a:blip r:embed="rId3">
            <a:alphaModFix/>
          </a:blip>
          <a:srcRect l="6328" r="7576"/>
          <a:stretch/>
        </p:blipFill>
        <p:spPr>
          <a:xfrm>
            <a:off x="239350" y="2380313"/>
            <a:ext cx="4262325" cy="229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4775" y="2412875"/>
            <a:ext cx="3989649" cy="223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38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258" name="Google Shape;258;p38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진행 상황 및 결과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259" name="Google Shape;259;p38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3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60" name="Google Shape;260;p38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38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62" name="Google Shape;262;p38"/>
          <p:cNvSpPr txBox="1"/>
          <p:nvPr/>
        </p:nvSpPr>
        <p:spPr>
          <a:xfrm>
            <a:off x="360525" y="1354625"/>
            <a:ext cx="75870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게임 - </a:t>
            </a:r>
            <a:r>
              <a:rPr lang="ko" b="1">
                <a:solidFill>
                  <a:schemeClr val="dk1"/>
                </a:solidFill>
              </a:rPr>
              <a:t>Enemy</a:t>
            </a:r>
            <a:endParaRPr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적 AI 제작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63" name="Google Shape;26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525" y="2320122"/>
            <a:ext cx="4789050" cy="2135657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8"/>
          <p:cNvSpPr txBox="1"/>
          <p:nvPr/>
        </p:nvSpPr>
        <p:spPr>
          <a:xfrm>
            <a:off x="5432150" y="2320125"/>
            <a:ext cx="3285900" cy="18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ko" sz="1200">
                <a:latin typeface="Calibri"/>
                <a:ea typeface="Calibri"/>
                <a:cs typeface="Calibri"/>
                <a:sym typeface="Calibri"/>
              </a:rPr>
              <a:t>적 AI는 플레이어가 범위 내로 들어오면 추적을 시작한다.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ko" sz="1200">
                <a:latin typeface="Calibri"/>
                <a:ea typeface="Calibri"/>
                <a:cs typeface="Calibri"/>
                <a:sym typeface="Calibri"/>
              </a:rPr>
              <a:t>적의 공격 반경 내로 플레이어가 들어가면 공격을 시도한다.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ko" sz="1200">
                <a:latin typeface="Calibri"/>
                <a:ea typeface="Calibri"/>
                <a:cs typeface="Calibri"/>
                <a:sym typeface="Calibri"/>
              </a:rPr>
              <a:t>플레이어가 적과 가까이 붙으면 방패 공격으로 플레이어를 밀쳐낸다. 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39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270" name="Google Shape;270;p39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진행 상황 및 결과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271" name="Google Shape;271;p39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3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72" name="Google Shape;272;p39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3" name="Google Shape;273;p39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74" name="Google Shape;274;p39"/>
          <p:cNvSpPr txBox="1"/>
          <p:nvPr/>
        </p:nvSpPr>
        <p:spPr>
          <a:xfrm>
            <a:off x="360525" y="1354625"/>
            <a:ext cx="75870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게임 - </a:t>
            </a:r>
            <a:r>
              <a:rPr lang="ko" b="1">
                <a:solidFill>
                  <a:schemeClr val="dk1"/>
                </a:solidFill>
              </a:rPr>
              <a:t>애니메이션</a:t>
            </a:r>
            <a:endParaRPr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피격 애니메이션 다양화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275" name="Google Shape;275;p39"/>
          <p:cNvSpPr txBox="1"/>
          <p:nvPr/>
        </p:nvSpPr>
        <p:spPr>
          <a:xfrm>
            <a:off x="5422075" y="2399350"/>
            <a:ext cx="32859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ko" sz="1200">
                <a:latin typeface="Calibri"/>
                <a:ea typeface="Calibri"/>
                <a:cs typeface="Calibri"/>
                <a:sym typeface="Calibri"/>
              </a:rPr>
              <a:t>적의 피격 애니메이션은 총 3 종류로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Calibri"/>
                <a:ea typeface="Calibri"/>
                <a:cs typeface="Calibri"/>
                <a:sym typeface="Calibri"/>
              </a:rPr>
              <a:t>정면, 좌, 우가 있다.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ko" sz="1200">
                <a:latin typeface="Calibri"/>
                <a:ea typeface="Calibri"/>
                <a:cs typeface="Calibri"/>
                <a:sym typeface="Calibri"/>
              </a:rPr>
              <a:t>맞은 방향에 따라 다른 애니메이션을 출력한다.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6" name="Google Shape;27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250" y="2498600"/>
            <a:ext cx="4506975" cy="207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40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282" name="Google Shape;282;p40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진행 상황 및 결과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283" name="Google Shape;283;p40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3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84" name="Google Shape;284;p40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p40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86" name="Google Shape;286;p40"/>
          <p:cNvSpPr txBox="1"/>
          <p:nvPr/>
        </p:nvSpPr>
        <p:spPr>
          <a:xfrm>
            <a:off x="360525" y="1354625"/>
            <a:ext cx="7587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게임 - </a:t>
            </a:r>
            <a:r>
              <a:rPr lang="ko" b="1">
                <a:solidFill>
                  <a:schemeClr val="dk1"/>
                </a:solidFill>
              </a:rPr>
              <a:t>전투 시스템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87" name="Google Shape;28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6238" y="2182222"/>
            <a:ext cx="4860625" cy="22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41"/>
          <p:cNvGrpSpPr/>
          <p:nvPr/>
        </p:nvGrpSpPr>
        <p:grpSpPr>
          <a:xfrm>
            <a:off x="22050" y="1796354"/>
            <a:ext cx="9099900" cy="1550792"/>
            <a:chOff x="26919" y="1898042"/>
            <a:chExt cx="9099900" cy="1550792"/>
          </a:xfrm>
        </p:grpSpPr>
        <p:sp>
          <p:nvSpPr>
            <p:cNvPr id="293" name="Google Shape;293;p41"/>
            <p:cNvSpPr txBox="1"/>
            <p:nvPr/>
          </p:nvSpPr>
          <p:spPr>
            <a:xfrm>
              <a:off x="26919" y="2017054"/>
              <a:ext cx="9099900" cy="13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0" b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감사합니다</a:t>
              </a:r>
              <a:endParaRPr sz="8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4" name="Google Shape;294;p41"/>
            <p:cNvCxnSpPr/>
            <p:nvPr/>
          </p:nvCxnSpPr>
          <p:spPr>
            <a:xfrm>
              <a:off x="1770988" y="1898042"/>
              <a:ext cx="5602023" cy="0"/>
            </a:xfrm>
            <a:prstGeom prst="straightConnector1">
              <a:avLst/>
            </a:prstGeom>
            <a:noFill/>
            <a:ln w="5715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5" name="Google Shape;295;p41"/>
            <p:cNvCxnSpPr/>
            <p:nvPr/>
          </p:nvCxnSpPr>
          <p:spPr>
            <a:xfrm>
              <a:off x="1770988" y="3448834"/>
              <a:ext cx="5601900" cy="0"/>
            </a:xfrm>
            <a:prstGeom prst="straightConnector1">
              <a:avLst/>
            </a:prstGeom>
            <a:noFill/>
            <a:ln w="5715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/>
        </p:nvSpPr>
        <p:spPr>
          <a:xfrm>
            <a:off x="927779" y="1696050"/>
            <a:ext cx="2519100" cy="17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9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01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6"/>
          <p:cNvSpPr txBox="1"/>
          <p:nvPr/>
        </p:nvSpPr>
        <p:spPr>
          <a:xfrm>
            <a:off x="3403968" y="2365664"/>
            <a:ext cx="25821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solidFill>
                  <a:schemeClr val="lt1"/>
                </a:solidFill>
              </a:rPr>
              <a:t>프로젝트 소개</a:t>
            </a:r>
            <a:endParaRPr sz="2200" b="1">
              <a:solidFill>
                <a:schemeClr val="lt1"/>
              </a:solidFill>
            </a:endParaRPr>
          </a:p>
        </p:txBody>
      </p:sp>
      <p:pic>
        <p:nvPicPr>
          <p:cNvPr id="141" name="Google Shape;141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2520323" y="2460505"/>
            <a:ext cx="1135032" cy="228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27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147" name="Google Shape;147;p27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프로젝트 소개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148" name="Google Shape;148;p27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1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49" name="Google Shape;149;p27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0" name="Google Shape;150;p27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51" name="Google Shape;151;p27"/>
          <p:cNvSpPr txBox="1"/>
          <p:nvPr/>
        </p:nvSpPr>
        <p:spPr>
          <a:xfrm>
            <a:off x="129725" y="1539850"/>
            <a:ext cx="9209100" cy="23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“Neural State Machine for Character-Scene Interactions”</a:t>
            </a:r>
            <a:r>
              <a:rPr lang="ko" sz="1300">
                <a:solidFill>
                  <a:schemeClr val="dk1"/>
                </a:solidFill>
              </a:rPr>
              <a:t>에 소개된 기술을 바탕으로 게임에 적용시키고자 한다.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●"/>
            </a:pPr>
            <a:r>
              <a:rPr lang="ko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Neural State Machine for Character-Scene Interactions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ko" sz="1300">
                <a:solidFill>
                  <a:schemeClr val="dk1"/>
                </a:solidFill>
              </a:rPr>
              <a:t>지형의 영향을 받는 걷기, 뛰기와 주변 사물과 상호작용하는 앉기, 줍기, 벽 넘기 등의 모션이 있을 때,</a:t>
            </a:r>
            <a:endParaRPr sz="1300">
              <a:solidFill>
                <a:schemeClr val="dk1"/>
              </a:solidFill>
            </a:endParaRPr>
          </a:p>
          <a:p>
            <a:pPr marL="9144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지형의 경사나 사물의 크기에 따라, 세밀한 동작은 달라지는 경우가 많다.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ko" sz="1300">
                <a:solidFill>
                  <a:schemeClr val="dk1"/>
                </a:solidFill>
              </a:rPr>
              <a:t>이 때, Neural State Machine을 통해 학습을 진행하여, 이러한 세밀한 차이를 좀 더 자연스럽고 정밀하게</a:t>
            </a:r>
            <a:endParaRPr sz="1300">
              <a:solidFill>
                <a:schemeClr val="dk1"/>
              </a:solidFill>
            </a:endParaRPr>
          </a:p>
          <a:p>
            <a:pPr marL="9144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구현하는 것이 논문의 목표이다.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/>
        </p:nvSpPr>
        <p:spPr>
          <a:xfrm>
            <a:off x="927779" y="1696050"/>
            <a:ext cx="2519100" cy="17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9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02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8"/>
          <p:cNvSpPr txBox="1"/>
          <p:nvPr/>
        </p:nvSpPr>
        <p:spPr>
          <a:xfrm>
            <a:off x="3403974" y="2365675"/>
            <a:ext cx="50187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solidFill>
                  <a:schemeClr val="lt1"/>
                </a:solidFill>
              </a:rPr>
              <a:t>프로젝트 목표</a:t>
            </a:r>
            <a:endParaRPr sz="16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8" name="Google Shape;158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2520323" y="2460505"/>
            <a:ext cx="1135032" cy="228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29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164" name="Google Shape;164;p29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프로젝트 목표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165" name="Google Shape;165;p29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2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66" name="Google Shape;166;p29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7" name="Google Shape;167;p29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8" name="Google Shape;168;p29"/>
          <p:cNvSpPr txBox="1"/>
          <p:nvPr/>
        </p:nvSpPr>
        <p:spPr>
          <a:xfrm>
            <a:off x="360525" y="1354625"/>
            <a:ext cx="7587000" cy="16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기술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NSM을 활용하여 원하는 모션의 자연스러운 움직임 구현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ko" sz="1300">
                <a:solidFill>
                  <a:schemeClr val="dk1"/>
                </a:solidFill>
              </a:rPr>
              <a:t>기존 모션들을 바탕으로 신규 모션 생성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구현된 모션을 활용하고자 하는 캐릭터에 적용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30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174" name="Google Shape;174;p30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프로젝트 목표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175" name="Google Shape;175;p30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2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76" name="Google Shape;176;p30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7" name="Google Shape;177;p30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78" name="Google Shape;178;p30"/>
          <p:cNvSpPr txBox="1"/>
          <p:nvPr/>
        </p:nvSpPr>
        <p:spPr>
          <a:xfrm>
            <a:off x="360525" y="1354625"/>
            <a:ext cx="7587000" cy="20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 i="1">
                <a:solidFill>
                  <a:schemeClr val="dk1"/>
                </a:solidFill>
              </a:rPr>
              <a:t>Constraints</a:t>
            </a:r>
            <a:endParaRPr sz="1100" b="1" i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1:1 전투 게임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적의 부위별 피격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원거리 공격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주변 환경과의 상호작용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79" name="Google Shape;179;p30"/>
          <p:cNvSpPr txBox="1"/>
          <p:nvPr/>
        </p:nvSpPr>
        <p:spPr>
          <a:xfrm>
            <a:off x="599375" y="3599950"/>
            <a:ext cx="774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latin typeface="Calibri"/>
                <a:ea typeface="Calibri"/>
                <a:cs typeface="Calibri"/>
                <a:sym typeface="Calibri"/>
              </a:rPr>
              <a:t>→ </a:t>
            </a:r>
            <a:r>
              <a:rPr lang="ko" sz="1700" b="1">
                <a:latin typeface="Calibri"/>
                <a:ea typeface="Calibri"/>
                <a:cs typeface="Calibri"/>
                <a:sym typeface="Calibri"/>
              </a:rPr>
              <a:t>1:1 전투 게임</a:t>
            </a:r>
            <a:r>
              <a:rPr lang="ko" sz="1700">
                <a:latin typeface="Calibri"/>
                <a:ea typeface="Calibri"/>
                <a:cs typeface="Calibri"/>
                <a:sym typeface="Calibri"/>
              </a:rPr>
              <a:t>, 칼과 방패를 이용하여 다양한 애니메이션을 적용해보자!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31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185" name="Google Shape;185;p31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프로젝트 목표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186" name="Google Shape;186;p31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2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87" name="Google Shape;187;p31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8" name="Google Shape;188;p31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9" name="Google Shape;189;p31"/>
          <p:cNvSpPr txBox="1"/>
          <p:nvPr/>
        </p:nvSpPr>
        <p:spPr>
          <a:xfrm>
            <a:off x="360525" y="1354625"/>
            <a:ext cx="75870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게임 기획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칼과 방패를 활용한 1:1 전투 게임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게임이 시작되면서, 플레이어는 칼과 방패를 주워서 장착한다.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적의 공격을 방패로 막을 수 있다.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ko" sz="1300">
                <a:solidFill>
                  <a:schemeClr val="dk1"/>
                </a:solidFill>
              </a:rPr>
              <a:t>이때, 맞는 위치에 따라 다른 피격 애니메이션이 재생된다.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적의 방패 공격은 캐릭터의 막기를 무시하고 데미지를 준다.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캐릭터는 기본 공격과 투척 공격 (원거리)을 보유하고 있다.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/>
          <p:nvPr/>
        </p:nvSpPr>
        <p:spPr>
          <a:xfrm>
            <a:off x="927779" y="1696050"/>
            <a:ext cx="2519100" cy="17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9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03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32"/>
          <p:cNvSpPr txBox="1"/>
          <p:nvPr/>
        </p:nvSpPr>
        <p:spPr>
          <a:xfrm>
            <a:off x="3403968" y="2365664"/>
            <a:ext cx="25821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25" tIns="36400" rIns="72825" bIns="364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solidFill>
                  <a:schemeClr val="lt1"/>
                </a:solidFill>
              </a:rPr>
              <a:t>진행 상황 및 결과</a:t>
            </a:r>
            <a:endParaRPr sz="2200" b="1">
              <a:solidFill>
                <a:schemeClr val="lt1"/>
              </a:solidFill>
            </a:endParaRPr>
          </a:p>
        </p:txBody>
      </p:sp>
      <p:pic>
        <p:nvPicPr>
          <p:cNvPr id="196" name="Google Shape;196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2520323" y="2460505"/>
            <a:ext cx="1135032" cy="228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33"/>
          <p:cNvGrpSpPr/>
          <p:nvPr/>
        </p:nvGrpSpPr>
        <p:grpSpPr>
          <a:xfrm>
            <a:off x="280337" y="498802"/>
            <a:ext cx="7852429" cy="688300"/>
            <a:chOff x="327918" y="1190625"/>
            <a:chExt cx="9185202" cy="1012057"/>
          </a:xfrm>
        </p:grpSpPr>
        <p:sp>
          <p:nvSpPr>
            <p:cNvPr id="202" name="Google Shape;202;p33"/>
            <p:cNvSpPr txBox="1"/>
            <p:nvPr/>
          </p:nvSpPr>
          <p:spPr>
            <a:xfrm>
              <a:off x="1157287" y="1362075"/>
              <a:ext cx="4909800" cy="71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700" b="1"/>
                <a:t>진행 상황 및 결과</a:t>
              </a:r>
              <a:endParaRPr sz="1300" b="1">
                <a:solidFill>
                  <a:schemeClr val="dk1"/>
                </a:solidFill>
              </a:endParaRPr>
            </a:p>
          </p:txBody>
        </p:sp>
        <p:sp>
          <p:nvSpPr>
            <p:cNvPr id="203" name="Google Shape;203;p33"/>
            <p:cNvSpPr txBox="1"/>
            <p:nvPr/>
          </p:nvSpPr>
          <p:spPr>
            <a:xfrm>
              <a:off x="327918" y="1211782"/>
              <a:ext cx="1170000" cy="9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825" tIns="36400" rIns="72825" bIns="364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9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ko" sz="3900"/>
                <a:t>3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04" name="Google Shape;204;p33"/>
            <p:cNvCxnSpPr/>
            <p:nvPr/>
          </p:nvCxnSpPr>
          <p:spPr>
            <a:xfrm>
              <a:off x="366120" y="11906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3F5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5" name="Google Shape;205;p33"/>
            <p:cNvCxnSpPr/>
            <p:nvPr/>
          </p:nvCxnSpPr>
          <p:spPr>
            <a:xfrm>
              <a:off x="366120" y="2181225"/>
              <a:ext cx="9147000" cy="0"/>
            </a:xfrm>
            <a:prstGeom prst="straightConnector1">
              <a:avLst/>
            </a:prstGeom>
            <a:noFill/>
            <a:ln w="38100" cap="flat" cmpd="sng">
              <a:solidFill>
                <a:srgbClr val="B7CCE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06" name="Google Shape;206;p33"/>
          <p:cNvSpPr txBox="1"/>
          <p:nvPr/>
        </p:nvSpPr>
        <p:spPr>
          <a:xfrm>
            <a:off x="360525" y="1354625"/>
            <a:ext cx="7587000" cy="12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</a:rPr>
              <a:t>기술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ko" sz="1300">
                <a:solidFill>
                  <a:schemeClr val="dk1"/>
                </a:solidFill>
              </a:rPr>
              <a:t>Tensorflow를 이용하여 제공된 BVH 애니메이션들을 학습시켰고,</a:t>
            </a:r>
            <a:endParaRPr sz="13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결과로 나온 가중치들을 활용하여 정밀한 모션을 구현하였다.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383</Words>
  <Application>Microsoft Office PowerPoint</Application>
  <PresentationFormat>화면 슬라이드 쇼(16:9)</PresentationFormat>
  <Paragraphs>86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Bebas Neue</vt:lpstr>
      <vt:lpstr>Arial</vt:lpstr>
      <vt:lpstr>Times New Roman</vt:lpstr>
      <vt:lpstr>Calibri</vt:lpstr>
      <vt:lpstr>Simple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선재영</cp:lastModifiedBy>
  <cp:revision>2</cp:revision>
  <dcterms:modified xsi:type="dcterms:W3CDTF">2022-12-13T13:53:31Z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